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3" ContentType="audio/unknown"/>
  <Default Extension="mp4" ContentType="video/unknown"/>
  <Default Extension="rels" ContentType="application/vnd.openxmlformats-package.relationships+xml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2" r:id="rId1"/>
  </p:sldMasterIdLst>
  <p:notesMasterIdLst>
    <p:notesMasterId r:id="rId43"/>
  </p:notesMasterIdLst>
  <p:sldIdLst>
    <p:sldId id="256" r:id="rId2"/>
    <p:sldId id="328" r:id="rId3"/>
    <p:sldId id="329" r:id="rId4"/>
    <p:sldId id="314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330" r:id="rId13"/>
    <p:sldId id="297" r:id="rId14"/>
    <p:sldId id="331" r:id="rId15"/>
    <p:sldId id="316" r:id="rId16"/>
    <p:sldId id="318" r:id="rId17"/>
    <p:sldId id="319" r:id="rId18"/>
    <p:sldId id="334" r:id="rId19"/>
    <p:sldId id="320" r:id="rId20"/>
    <p:sldId id="321" r:id="rId21"/>
    <p:sldId id="335" r:id="rId22"/>
    <p:sldId id="322" r:id="rId23"/>
    <p:sldId id="323" r:id="rId24"/>
    <p:sldId id="324" r:id="rId25"/>
    <p:sldId id="336" r:id="rId26"/>
    <p:sldId id="325" r:id="rId27"/>
    <p:sldId id="332" r:id="rId28"/>
    <p:sldId id="326" r:id="rId29"/>
    <p:sldId id="311" r:id="rId30"/>
    <p:sldId id="337" r:id="rId31"/>
    <p:sldId id="317" r:id="rId32"/>
    <p:sldId id="327" r:id="rId33"/>
    <p:sldId id="298" r:id="rId34"/>
    <p:sldId id="258" r:id="rId35"/>
    <p:sldId id="280" r:id="rId36"/>
    <p:sldId id="282" r:id="rId37"/>
    <p:sldId id="309" r:id="rId38"/>
    <p:sldId id="333" r:id="rId39"/>
    <p:sldId id="300" r:id="rId40"/>
    <p:sldId id="305" r:id="rId41"/>
    <p:sldId id="304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0" d="100"/>
          <a:sy n="130" d="100"/>
        </p:scale>
        <p:origin x="-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viewProps" Target="viewProps.xml"/><Relationship Id="rId47" Type="http://schemas.openxmlformats.org/officeDocument/2006/relationships/theme" Target="theme/theme1.xml"/><Relationship Id="rId48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notesMaster" Target="notesMasters/notesMaster1.xml"/><Relationship Id="rId44" Type="http://schemas.openxmlformats.org/officeDocument/2006/relationships/printerSettings" Target="printerSettings/printerSettings1.bin"/><Relationship Id="rId4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D1F43E-776F-F243-B7B7-329203E36C8A}" type="datetimeFigureOut">
              <a:rPr lang="en-US" smtClean="0"/>
              <a:t>10/8/14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48D845-711F-0446-9FE6-E6C0F064E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202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48D845-711F-0446-9FE6-E6C0F064E298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004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A0957843-8647-D24B-80A4-225E62349CA7}" type="datetimeFigureOut">
              <a:rPr lang="en-US" smtClean="0"/>
              <a:pPr/>
              <a:t>10/8/14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7CD40A9-A60D-5842-99BA-D672718F36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8.jpg"/><Relationship Id="rId5" Type="http://schemas.openxmlformats.org/officeDocument/2006/relationships/image" Target="../media/image19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1" Type="http://schemas.microsoft.com/office/2007/relationships/media" Target="../media/media2.mov"/><Relationship Id="rId2" Type="http://schemas.openxmlformats.org/officeDocument/2006/relationships/video" Target="../media/media2.mo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8.png"/><Relationship Id="rId1" Type="http://schemas.microsoft.com/office/2007/relationships/media" Target="../media/media3.mov"/><Relationship Id="rId2" Type="http://schemas.openxmlformats.org/officeDocument/2006/relationships/video" Target="../media/media3.mo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1" Type="http://schemas.microsoft.com/office/2007/relationships/media" Target="../media/media4.mp4"/><Relationship Id="rId2" Type="http://schemas.openxmlformats.org/officeDocument/2006/relationships/video" Target="../media/media4.mp4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1" Type="http://schemas.microsoft.com/office/2007/relationships/media" Target="../media/media5.mp4"/><Relationship Id="rId2" Type="http://schemas.openxmlformats.org/officeDocument/2006/relationships/video" Target="../media/media5.mp4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19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3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0.png"/><Relationship Id="rId5" Type="http://schemas.openxmlformats.org/officeDocument/2006/relationships/image" Target="../media/image42.jpeg"/><Relationship Id="rId6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3" Type="http://schemas.openxmlformats.org/officeDocument/2006/relationships/image" Target="../media/image4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4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jp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Relationship Id="rId3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Relationship Id="rId5" Type="http://schemas.openxmlformats.org/officeDocument/2006/relationships/hyperlink" Target="mailto:Laura.jordan@bvsd.org" TargetMode="External"/><Relationship Id="rId6" Type="http://schemas.openxmlformats.org/officeDocument/2006/relationships/hyperlink" Target="mailto:Christopher.warner@adams12.org" TargetMode="External"/><Relationship Id="rId7" Type="http://schemas.openxmlformats.org/officeDocument/2006/relationships/hyperlink" Target="https://www.youtube.com/user/war001531" TargetMode="External"/><Relationship Id="rId8" Type="http://schemas.openxmlformats.org/officeDocument/2006/relationships/image" Target="../media/image49.png"/><Relationship Id="rId9" Type="http://schemas.openxmlformats.org/officeDocument/2006/relationships/image" Target="../media/image50.png"/><Relationship Id="rId1" Type="http://schemas.microsoft.com/office/2007/relationships/media" Target="../media/media6.mov"/><Relationship Id="rId2" Type="http://schemas.openxmlformats.org/officeDocument/2006/relationships/video" Target="../media/media6.mo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5577" y="4923305"/>
            <a:ext cx="7952402" cy="1470025"/>
          </a:xfrm>
        </p:spPr>
        <p:txBody>
          <a:bodyPr/>
          <a:lstStyle/>
          <a:p>
            <a:pPr algn="l"/>
            <a:r>
              <a:rPr lang="en-US" sz="2800" dirty="0" smtClean="0"/>
              <a:t>Laura Jordan			Chris Warner</a:t>
            </a:r>
            <a:br>
              <a:rPr lang="en-US" sz="2800" dirty="0" smtClean="0"/>
            </a:br>
            <a:r>
              <a:rPr lang="en-US" sz="2800" dirty="0" smtClean="0"/>
              <a:t>Boulder High School		Legacy High School</a:t>
            </a:r>
            <a:br>
              <a:rPr lang="en-US" sz="2800" dirty="0" smtClean="0"/>
            </a:br>
            <a:r>
              <a:rPr lang="en-US" sz="2800" dirty="0" smtClean="0"/>
              <a:t>NBCT					NBCT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85309" y="689010"/>
            <a:ext cx="4677640" cy="3993826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/>
              <a:t>Flipping the Language Arts Classroom:</a:t>
            </a:r>
          </a:p>
          <a:p>
            <a:endParaRPr lang="en-US" sz="4000" b="1" dirty="0"/>
          </a:p>
          <a:p>
            <a:r>
              <a:rPr lang="en-US" sz="4000" b="1" dirty="0" smtClean="0"/>
              <a:t>Improved literacy for all</a:t>
            </a:r>
            <a:endParaRPr lang="en-US" sz="3200" dirty="0"/>
          </a:p>
        </p:txBody>
      </p:sp>
      <p:pic>
        <p:nvPicPr>
          <p:cNvPr id="4" name="Picture 3" descr="imagesCAL5Q3J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577" y="448541"/>
            <a:ext cx="3049732" cy="3049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8976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mv="urn:schemas-microsoft-com:mac:vml"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Flipped Model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600" dirty="0" smtClean="0"/>
              <a:t>Teaching</a:t>
            </a:r>
          </a:p>
          <a:p>
            <a:endParaRPr lang="en-US" sz="3600" dirty="0" smtClean="0"/>
          </a:p>
          <a:p>
            <a:r>
              <a:rPr lang="en-US" sz="3600" dirty="0" smtClean="0"/>
              <a:t>Could also be:</a:t>
            </a:r>
          </a:p>
          <a:p>
            <a:pPr lvl="1"/>
            <a:r>
              <a:rPr lang="en-US" sz="3600" dirty="0" smtClean="0"/>
              <a:t>Examples</a:t>
            </a:r>
          </a:p>
          <a:p>
            <a:pPr lvl="1"/>
            <a:r>
              <a:rPr lang="en-US" sz="3600" dirty="0" smtClean="0"/>
              <a:t>Modeling</a:t>
            </a:r>
          </a:p>
          <a:p>
            <a:pPr lvl="1"/>
            <a:r>
              <a:rPr lang="en-US" sz="3600" dirty="0" smtClean="0"/>
              <a:t>Practice</a:t>
            </a:r>
            <a:endParaRPr lang="en-US" sz="36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IN-CLASS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Practice / Application</a:t>
            </a:r>
            <a:endParaRPr lang="en-US" sz="3600" dirty="0"/>
          </a:p>
        </p:txBody>
      </p:sp>
      <p:pic>
        <p:nvPicPr>
          <p:cNvPr id="2" name="Picture 1" descr="simon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179" y="3920699"/>
            <a:ext cx="5150638" cy="2772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2046809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779463" y="14111"/>
            <a:ext cx="7583487" cy="1044388"/>
          </a:xfrm>
        </p:spPr>
        <p:txBody>
          <a:bodyPr/>
          <a:lstStyle/>
          <a:p>
            <a:r>
              <a:rPr lang="en-US" dirty="0" smtClean="0"/>
              <a:t>Benefits to this Model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779463" y="1636889"/>
            <a:ext cx="7583487" cy="4981222"/>
          </a:xfrm>
        </p:spPr>
        <p:txBody>
          <a:bodyPr>
            <a:normAutofit fontScale="40000" lnSpcReduction="20000"/>
          </a:bodyPr>
          <a:lstStyle/>
          <a:p>
            <a:r>
              <a:rPr lang="en-US" sz="8600" dirty="0" smtClean="0"/>
              <a:t>Practice and application—</a:t>
            </a:r>
            <a:r>
              <a:rPr lang="en-US" sz="8600" b="1" u="sng" dirty="0" smtClean="0"/>
              <a:t>most difficult step</a:t>
            </a:r>
            <a:endParaRPr lang="en-US" sz="8600" dirty="0"/>
          </a:p>
          <a:p>
            <a:pPr lvl="1"/>
            <a:r>
              <a:rPr lang="en-US" sz="7000" dirty="0"/>
              <a:t>E</a:t>
            </a:r>
            <a:r>
              <a:rPr lang="en-US" sz="7000" dirty="0" smtClean="0"/>
              <a:t>nvironment we can control</a:t>
            </a:r>
          </a:p>
          <a:p>
            <a:pPr lvl="1"/>
            <a:r>
              <a:rPr lang="en-US" sz="7000" dirty="0" smtClean="0"/>
              <a:t>Experts are present</a:t>
            </a:r>
          </a:p>
          <a:p>
            <a:pPr lvl="1"/>
            <a:r>
              <a:rPr lang="en-US" sz="7000" dirty="0" smtClean="0"/>
              <a:t>Collaboration can be employed</a:t>
            </a:r>
          </a:p>
          <a:p>
            <a:pPr marL="282575" lvl="1" indent="0">
              <a:buNone/>
            </a:pPr>
            <a:endParaRPr lang="en-US" sz="7000" dirty="0"/>
          </a:p>
          <a:p>
            <a:r>
              <a:rPr lang="en-US" sz="8600" dirty="0" smtClean="0"/>
              <a:t>Great for differentiation! </a:t>
            </a:r>
          </a:p>
          <a:p>
            <a:pPr lvl="1"/>
            <a:r>
              <a:rPr lang="en-US" sz="6800" dirty="0" smtClean="0"/>
              <a:t>Levels of videos for levels of students</a:t>
            </a:r>
          </a:p>
          <a:p>
            <a:pPr lvl="1"/>
            <a:r>
              <a:rPr lang="en-US" sz="6800" dirty="0" smtClean="0"/>
              <a:t>Could have translated versions for ELL</a:t>
            </a:r>
          </a:p>
          <a:p>
            <a:pPr lvl="1"/>
            <a:r>
              <a:rPr lang="en-US" sz="7000" dirty="0" smtClean="0"/>
              <a:t>Closed captioning for DHH</a:t>
            </a:r>
          </a:p>
          <a:p>
            <a:pPr lvl="1"/>
            <a:endParaRPr lang="en-US" sz="3400" dirty="0"/>
          </a:p>
        </p:txBody>
      </p:sp>
      <p:sp>
        <p:nvSpPr>
          <p:cNvPr id="4" name="TextBox 3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1179708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500" dirty="0"/>
              <a:t>Lessons are saved and can be used </a:t>
            </a:r>
            <a:r>
              <a:rPr lang="en-US" sz="3500" dirty="0" smtClean="0"/>
              <a:t>for</a:t>
            </a:r>
          </a:p>
          <a:p>
            <a:pPr lvl="1"/>
            <a:r>
              <a:rPr lang="en-US" sz="3500" dirty="0"/>
              <a:t>Absent </a:t>
            </a:r>
            <a:r>
              <a:rPr lang="en-US" sz="3500" dirty="0" smtClean="0"/>
              <a:t>students</a:t>
            </a:r>
          </a:p>
          <a:p>
            <a:pPr lvl="1"/>
            <a:r>
              <a:rPr lang="en-US" sz="3500" dirty="0" smtClean="0"/>
              <a:t>Co-teachers</a:t>
            </a:r>
          </a:p>
          <a:p>
            <a:pPr lvl="1"/>
            <a:r>
              <a:rPr lang="en-US" sz="3500" dirty="0" smtClean="0"/>
              <a:t>Resource</a:t>
            </a:r>
            <a:r>
              <a:rPr lang="en-US" sz="3500" dirty="0"/>
              <a:t>, ESL, literacy </a:t>
            </a:r>
            <a:r>
              <a:rPr lang="en-US" sz="3500" dirty="0" smtClean="0"/>
              <a:t>teachers</a:t>
            </a:r>
          </a:p>
          <a:p>
            <a:pPr lvl="1"/>
            <a:r>
              <a:rPr lang="en-US" sz="3500" dirty="0" smtClean="0"/>
              <a:t>Interested parents!</a:t>
            </a:r>
            <a:endParaRPr lang="en-US" sz="3500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1940624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 to this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How to instruct effectively without seeing students</a:t>
            </a:r>
            <a:r>
              <a:rPr lang="en-US" sz="2800" dirty="0"/>
              <a:t>?</a:t>
            </a:r>
          </a:p>
          <a:p>
            <a:r>
              <a:rPr lang="en-US" sz="2800" dirty="0" smtClean="0"/>
              <a:t>How do students </a:t>
            </a:r>
            <a:r>
              <a:rPr lang="en-US" sz="2800" u="sng" dirty="0" smtClean="0"/>
              <a:t>access</a:t>
            </a:r>
            <a:r>
              <a:rPr lang="en-US" sz="2800" dirty="0" smtClean="0"/>
              <a:t> these lessons?</a:t>
            </a:r>
          </a:p>
          <a:p>
            <a:r>
              <a:rPr lang="en-US" sz="2800" dirty="0"/>
              <a:t>What if they don’t do it?</a:t>
            </a:r>
          </a:p>
          <a:p>
            <a:r>
              <a:rPr lang="en-US" sz="2800" dirty="0" smtClean="0"/>
              <a:t>Time intensive to make</a:t>
            </a:r>
            <a:endParaRPr lang="en-US" sz="2800" dirty="0"/>
          </a:p>
          <a:p>
            <a:r>
              <a:rPr lang="en-US" sz="2800" dirty="0" smtClean="0"/>
              <a:t>You’re out there </a:t>
            </a:r>
          </a:p>
          <a:p>
            <a:pPr marL="0" indent="0">
              <a:buNone/>
            </a:pPr>
            <a:r>
              <a:rPr lang="en-US" sz="2800" dirty="0" smtClean="0"/>
              <a:t>   on the Web</a:t>
            </a:r>
            <a:r>
              <a:rPr lang="en-US" sz="2800" dirty="0"/>
              <a:t> </a:t>
            </a:r>
            <a:endParaRPr lang="en-US" sz="2800" dirty="0" smtClean="0"/>
          </a:p>
        </p:txBody>
      </p:sp>
      <p:pic>
        <p:nvPicPr>
          <p:cNvPr id="4" name="Picture 3" descr="fast tim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558" y="3853543"/>
            <a:ext cx="3663743" cy="2866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 - Stop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473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Stop…Hammer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Take a minute to reflect and discuss the benefits and drawbacks to both the traditional and the flipped instruction models.</a:t>
            </a:r>
            <a:endParaRPr lang="en-US" dirty="0"/>
          </a:p>
        </p:txBody>
      </p:sp>
      <p:pic>
        <p:nvPicPr>
          <p:cNvPr id="4" name="Picture 3" descr="stop_hammer_time_by_lionessss-d37dwns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6" t="5706" r="14411" b="26319"/>
          <a:stretch/>
        </p:blipFill>
        <p:spPr>
          <a:xfrm>
            <a:off x="2608385" y="2987680"/>
            <a:ext cx="4689231" cy="3547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</a:t>
            </a:r>
          </a:p>
        </p:txBody>
      </p:sp>
      <p:pic>
        <p:nvPicPr>
          <p:cNvPr id="6" name="Stop - Hammer Time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6550" y="563133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146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II:  Which lessons to flip?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Elements of TEMP</a:t>
            </a:r>
          </a:p>
          <a:p>
            <a:pPr lvl="1"/>
            <a:r>
              <a:rPr lang="en-US" sz="2400" dirty="0" smtClean="0"/>
              <a:t>Examine teaching arc (lesson or a unit) </a:t>
            </a:r>
            <a:endParaRPr lang="en-US" sz="2400" dirty="0"/>
          </a:p>
          <a:p>
            <a:pPr lvl="1"/>
            <a:r>
              <a:rPr lang="en-US" sz="2400" dirty="0" smtClean="0"/>
              <a:t>Where teacher support and collaboration are most needed</a:t>
            </a:r>
          </a:p>
          <a:p>
            <a:pPr lvl="1"/>
            <a:r>
              <a:rPr lang="en-US" sz="2400" dirty="0"/>
              <a:t>P</a:t>
            </a:r>
            <a:r>
              <a:rPr lang="en-US" sz="2400" dirty="0" smtClean="0"/>
              <a:t>odcast a </a:t>
            </a:r>
            <a:r>
              <a:rPr lang="en-US" sz="2400" u="sng" dirty="0" smtClean="0"/>
              <a:t>different</a:t>
            </a:r>
            <a:r>
              <a:rPr lang="en-US" sz="2400" dirty="0" smtClean="0"/>
              <a:t> component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C</a:t>
            </a:r>
            <a:r>
              <a:rPr lang="en-US" sz="2400" dirty="0" smtClean="0"/>
              <a:t>an flip any part of the TEMP progression.</a:t>
            </a:r>
          </a:p>
          <a:p>
            <a:pPr lvl="1"/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71231" y="6252307"/>
            <a:ext cx="517769" cy="371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128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Flipped Direct Instruction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799"/>
            <a:ext cx="7583487" cy="4563533"/>
          </a:xfrm>
        </p:spPr>
        <p:txBody>
          <a:bodyPr>
            <a:normAutofit/>
          </a:bodyPr>
          <a:lstStyle/>
          <a:p>
            <a:pPr lvl="1"/>
            <a:r>
              <a:rPr lang="en-US" dirty="0" smtClean="0"/>
              <a:t>Literacy strategies </a:t>
            </a:r>
          </a:p>
          <a:p>
            <a:pPr lvl="2"/>
            <a:r>
              <a:rPr lang="en-US" dirty="0" smtClean="0"/>
              <a:t>Annotating text</a:t>
            </a:r>
          </a:p>
          <a:p>
            <a:pPr lvl="2"/>
            <a:r>
              <a:rPr lang="en-US" dirty="0" smtClean="0"/>
              <a:t>Setting a purpose for reading</a:t>
            </a:r>
          </a:p>
          <a:p>
            <a:pPr lvl="2"/>
            <a:r>
              <a:rPr lang="en-US" dirty="0" smtClean="0"/>
              <a:t>Making inferences</a:t>
            </a:r>
          </a:p>
          <a:p>
            <a:pPr lvl="2"/>
            <a:r>
              <a:rPr lang="en-US" dirty="0" smtClean="0"/>
              <a:t>Making interpretations</a:t>
            </a:r>
          </a:p>
          <a:p>
            <a:pPr lvl="2"/>
            <a:endParaRPr lang="en-US" dirty="0"/>
          </a:p>
          <a:p>
            <a:pPr lvl="1"/>
            <a:r>
              <a:rPr lang="en-US" dirty="0" smtClean="0"/>
              <a:t>Literary elements / devices</a:t>
            </a:r>
          </a:p>
          <a:p>
            <a:pPr lvl="2"/>
            <a:r>
              <a:rPr lang="en-US" dirty="0" smtClean="0"/>
              <a:t>Characterization</a:t>
            </a:r>
          </a:p>
          <a:p>
            <a:pPr lvl="2"/>
            <a:r>
              <a:rPr lang="en-US" dirty="0" smtClean="0"/>
              <a:t>Allusions</a:t>
            </a:r>
          </a:p>
          <a:p>
            <a:pPr lvl="2"/>
            <a:r>
              <a:rPr lang="en-US" dirty="0" smtClean="0"/>
              <a:t>Foreshadowing</a:t>
            </a:r>
          </a:p>
          <a:p>
            <a:pPr lvl="2"/>
            <a:r>
              <a:rPr lang="en-US" dirty="0" smtClean="0"/>
              <a:t>Archetypes</a:t>
            </a:r>
          </a:p>
          <a:p>
            <a:pPr lvl="2"/>
            <a:endParaRPr lang="en-US" dirty="0"/>
          </a:p>
          <a:p>
            <a:pPr marL="282575" lvl="1" indent="0">
              <a:buNone/>
            </a:pPr>
            <a:endParaRPr lang="en-US" dirty="0"/>
          </a:p>
        </p:txBody>
      </p:sp>
      <p:pic>
        <p:nvPicPr>
          <p:cNvPr id="4" name="Picture 3" descr="Screen shot 2014-10-05 at 11.47.4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460" y="1425388"/>
            <a:ext cx="3389923" cy="1888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Screen shot 2014-10-05 at 11.47.06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008" y="3106615"/>
            <a:ext cx="3520634" cy="1799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Screen shot 2014-10-05 at 11.48.57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153" y="4679461"/>
            <a:ext cx="3581847" cy="1838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71231" y="6242538"/>
            <a:ext cx="976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 - Vid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7959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06944"/>
            <a:ext cx="8043932" cy="1044388"/>
          </a:xfrm>
        </p:spPr>
        <p:txBody>
          <a:bodyPr/>
          <a:lstStyle/>
          <a:p>
            <a:pPr algn="ctr"/>
            <a:r>
              <a:rPr lang="en-US" sz="3200" dirty="0" smtClean="0"/>
              <a:t>Example of </a:t>
            </a:r>
            <a:r>
              <a:rPr lang="en-US" sz="3200" dirty="0"/>
              <a:t>D</a:t>
            </a:r>
            <a:r>
              <a:rPr lang="en-US" sz="3200" dirty="0" smtClean="0"/>
              <a:t>irect </a:t>
            </a:r>
            <a:r>
              <a:rPr lang="en-US" sz="3200" dirty="0"/>
              <a:t>I</a:t>
            </a:r>
            <a:r>
              <a:rPr lang="en-US" sz="3200" dirty="0" smtClean="0"/>
              <a:t>nstruction </a:t>
            </a:r>
            <a:r>
              <a:rPr lang="en-US" sz="3200" dirty="0"/>
              <a:t>P</a:t>
            </a:r>
            <a:r>
              <a:rPr lang="en-US" sz="3200" dirty="0" smtClean="0"/>
              <a:t>odcast</a:t>
            </a:r>
            <a:endParaRPr lang="en-US" sz="3200" dirty="0"/>
          </a:p>
        </p:txBody>
      </p:sp>
      <p:pic>
        <p:nvPicPr>
          <p:cNvPr id="4" name="Direct Instruction - Inference and Interpretation - LJ.mo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2472" y="1828800"/>
            <a:ext cx="7488237" cy="4208463"/>
          </a:xfrm>
        </p:spPr>
      </p:pic>
    </p:spTree>
    <p:extLst>
      <p:ext uri="{BB962C8B-B14F-4D97-AF65-F5344CB8AC3E}">
        <p14:creationId xmlns:p14="http://schemas.microsoft.com/office/powerpoint/2010/main" val="1613821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Direct Instruction</a:t>
            </a:r>
            <a:endParaRPr lang="en-US" dirty="0"/>
          </a:p>
        </p:txBody>
      </p:sp>
      <p:pic>
        <p:nvPicPr>
          <p:cNvPr id="4" name="Content Placeholder 3" descr="Screen shot 2014-10-07 at 8.22.32 P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9" b="10290"/>
          <a:stretch/>
        </p:blipFill>
        <p:spPr>
          <a:xfrm>
            <a:off x="779463" y="1641231"/>
            <a:ext cx="4731369" cy="28819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Screen shot 2014-10-07 at 8.23.4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46" y="3492394"/>
            <a:ext cx="4249615" cy="3189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5673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Flipped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</a:t>
            </a:r>
            <a:r>
              <a:rPr lang="en-US" dirty="0" smtClean="0"/>
              <a:t>xamples woven into the direct instruction podcast</a:t>
            </a:r>
          </a:p>
          <a:p>
            <a:endParaRPr lang="en-US" dirty="0" smtClean="0"/>
          </a:p>
          <a:p>
            <a:r>
              <a:rPr lang="en-US" dirty="0" smtClean="0"/>
              <a:t>Typical pattern in a podcast:</a:t>
            </a:r>
          </a:p>
          <a:p>
            <a:pPr lvl="1"/>
            <a:r>
              <a:rPr lang="en-US" dirty="0" smtClean="0"/>
              <a:t>What is the skill or strategy</a:t>
            </a:r>
          </a:p>
          <a:p>
            <a:pPr lvl="1"/>
            <a:r>
              <a:rPr lang="en-US" dirty="0" smtClean="0"/>
              <a:t>Why is the skill or strategy important for the student to know?</a:t>
            </a:r>
          </a:p>
          <a:p>
            <a:pPr lvl="1"/>
            <a:r>
              <a:rPr lang="en-US" dirty="0" smtClean="0"/>
              <a:t>How can the student learn to use the skill or strategy independently?</a:t>
            </a:r>
          </a:p>
          <a:p>
            <a:pPr lvl="1"/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1231" y="6252307"/>
            <a:ext cx="517769" cy="371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832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We 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Laura Jordan</a:t>
            </a:r>
          </a:p>
          <a:p>
            <a:pPr lvl="1"/>
            <a:r>
              <a:rPr lang="en-US" dirty="0" smtClean="0"/>
              <a:t>NBCT – Boulder High School</a:t>
            </a:r>
          </a:p>
          <a:p>
            <a:pPr lvl="1"/>
            <a:r>
              <a:rPr lang="en-US" dirty="0" smtClean="0"/>
              <a:t>Certified in Language Arts, Reading, and ESL</a:t>
            </a:r>
          </a:p>
          <a:p>
            <a:pPr lvl="1"/>
            <a:r>
              <a:rPr lang="en-US" dirty="0" smtClean="0"/>
              <a:t>18 year veteran</a:t>
            </a:r>
          </a:p>
          <a:p>
            <a:pPr lvl="1"/>
            <a:endParaRPr lang="en-US" dirty="0"/>
          </a:p>
          <a:p>
            <a:r>
              <a:rPr lang="en-US" dirty="0" smtClean="0"/>
              <a:t>Chris Warner</a:t>
            </a:r>
          </a:p>
          <a:p>
            <a:pPr lvl="1"/>
            <a:r>
              <a:rPr lang="en-US" dirty="0" smtClean="0"/>
              <a:t>NBCT – Legacy High School</a:t>
            </a:r>
          </a:p>
          <a:p>
            <a:pPr lvl="1"/>
            <a:r>
              <a:rPr lang="en-US" dirty="0" smtClean="0"/>
              <a:t>Certified in Language Arts, Social Science, ESL, and Admin</a:t>
            </a:r>
          </a:p>
          <a:p>
            <a:pPr lvl="1"/>
            <a:r>
              <a:rPr lang="en-US" dirty="0" smtClean="0"/>
              <a:t>18 year veteran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1231" y="6242538"/>
            <a:ext cx="517769" cy="371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46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35000"/>
            <a:ext cx="7583487" cy="1044388"/>
          </a:xfrm>
        </p:spPr>
        <p:txBody>
          <a:bodyPr/>
          <a:lstStyle/>
          <a:p>
            <a:r>
              <a:rPr lang="en-US" dirty="0" smtClean="0"/>
              <a:t>Example of . . .Examples </a:t>
            </a:r>
            <a:br>
              <a:rPr lang="en-US" dirty="0" smtClean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022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. . . Examples</a:t>
            </a:r>
            <a:endParaRPr lang="en-US" dirty="0"/>
          </a:p>
        </p:txBody>
      </p:sp>
      <p:pic>
        <p:nvPicPr>
          <p:cNvPr id="4" name="Content Placeholder 3" descr="Screen shot 2014-10-07 at 8.25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62" b="12962"/>
          <a:stretch>
            <a:fillRect/>
          </a:stretch>
        </p:blipFill>
        <p:spPr>
          <a:xfrm>
            <a:off x="574310" y="1643185"/>
            <a:ext cx="4407999" cy="2446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Screen shot 2014-10-07 at 8.26.2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077" y="3444769"/>
            <a:ext cx="4484077" cy="3164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71231" y="6252307"/>
            <a:ext cx="781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 - L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047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Flipped Modeling in a Podcast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799"/>
            <a:ext cx="7583487" cy="4634089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Think-aloud during reading</a:t>
            </a:r>
          </a:p>
          <a:p>
            <a:endParaRPr lang="en-US" sz="1900" dirty="0" smtClean="0"/>
          </a:p>
          <a:p>
            <a:r>
              <a:rPr lang="en-US" sz="2800" dirty="0" smtClean="0"/>
              <a:t>Focuses the reader on the skill or strategy we are currently studying</a:t>
            </a:r>
          </a:p>
          <a:p>
            <a:endParaRPr lang="en-US" sz="1900" dirty="0" smtClean="0"/>
          </a:p>
          <a:p>
            <a:r>
              <a:rPr lang="en-US" sz="2800" dirty="0" smtClean="0"/>
              <a:t>Supports the reader at their point of need</a:t>
            </a:r>
          </a:p>
          <a:p>
            <a:endParaRPr lang="en-US" sz="1900" dirty="0" smtClean="0"/>
          </a:p>
          <a:p>
            <a:r>
              <a:rPr lang="en-US" sz="2800" dirty="0" smtClean="0"/>
              <a:t>Can include advanced elements for high-achieving students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 - Vid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47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444" y="530578"/>
            <a:ext cx="8424334" cy="1044388"/>
          </a:xfrm>
        </p:spPr>
        <p:txBody>
          <a:bodyPr/>
          <a:lstStyle/>
          <a:p>
            <a:r>
              <a:rPr lang="en-US" dirty="0" smtClean="0"/>
              <a:t>Example of Modeling – </a:t>
            </a:r>
            <a:r>
              <a:rPr lang="en-US" i="1" dirty="0" smtClean="0"/>
              <a:t>Think Aloud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Modeling - Kite Runner - 9.mo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65300" y="1828800"/>
            <a:ext cx="5611813" cy="4208463"/>
          </a:xfrm>
        </p:spPr>
      </p:pic>
    </p:spTree>
    <p:extLst>
      <p:ext uri="{BB962C8B-B14F-4D97-AF65-F5344CB8AC3E}">
        <p14:creationId xmlns:p14="http://schemas.microsoft.com/office/powerpoint/2010/main" val="3498794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Modeling - </a:t>
            </a:r>
            <a:r>
              <a:rPr lang="en-US" i="1" dirty="0" smtClean="0"/>
              <a:t>Motifs</a:t>
            </a:r>
            <a:endParaRPr lang="en-US" i="1" dirty="0"/>
          </a:p>
        </p:txBody>
      </p:sp>
      <p:pic>
        <p:nvPicPr>
          <p:cNvPr id="4" name="Kite Runner - Ch 10 - 2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65300" y="1828800"/>
            <a:ext cx="5611813" cy="4208463"/>
          </a:xfrm>
        </p:spPr>
      </p:pic>
    </p:spTree>
    <p:extLst>
      <p:ext uri="{BB962C8B-B14F-4D97-AF65-F5344CB8AC3E}">
        <p14:creationId xmlns:p14="http://schemas.microsoft.com/office/powerpoint/2010/main" val="361883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Modeling</a:t>
            </a:r>
            <a:endParaRPr lang="en-US" dirty="0"/>
          </a:p>
        </p:txBody>
      </p:sp>
      <p:pic>
        <p:nvPicPr>
          <p:cNvPr id="4" name="Content Placeholder 3" descr="Screen shot 2014-10-07 at 8.28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" b="3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3093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Flipped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</a:t>
            </a:r>
            <a:r>
              <a:rPr lang="en-US" sz="2800" dirty="0" smtClean="0"/>
              <a:t>an provide separate podcasts for practicing </a:t>
            </a:r>
          </a:p>
          <a:p>
            <a:pPr lvl="1"/>
            <a:r>
              <a:rPr lang="en-US" sz="2600" dirty="0"/>
              <a:t>G</a:t>
            </a:r>
            <a:r>
              <a:rPr lang="en-US" sz="2600" dirty="0" smtClean="0"/>
              <a:t>reat way to scaffold</a:t>
            </a:r>
          </a:p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/>
              <a:t>C</a:t>
            </a:r>
            <a:r>
              <a:rPr lang="en-US" sz="2800" dirty="0" smtClean="0"/>
              <a:t>an provide practice opportunities within a podcast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0044703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Screen shot 2014-10-05 at 11.51.5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4" r="8514"/>
          <a:stretch>
            <a:fillRect/>
          </a:stretch>
        </p:blipFill>
        <p:spPr>
          <a:xfrm>
            <a:off x="2805705" y="3184769"/>
            <a:ext cx="5879630" cy="3263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Screen shot 2014-10-05 at 11.51.37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84" y="381000"/>
            <a:ext cx="7035280" cy="2634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9479359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72312"/>
            <a:ext cx="7583487" cy="843429"/>
          </a:xfrm>
        </p:spPr>
        <p:txBody>
          <a:bodyPr/>
          <a:lstStyle/>
          <a:p>
            <a:r>
              <a:rPr lang="en-US" dirty="0" smtClean="0"/>
              <a:t>Example of Practice</a:t>
            </a:r>
            <a:endParaRPr lang="en-US" dirty="0"/>
          </a:p>
        </p:txBody>
      </p:sp>
      <p:pic>
        <p:nvPicPr>
          <p:cNvPr id="4" name="Christian Symbolism - Practice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13556" y="2179320"/>
            <a:ext cx="6519333" cy="3667039"/>
          </a:xfrm>
        </p:spPr>
      </p:pic>
    </p:spTree>
    <p:extLst>
      <p:ext uri="{BB962C8B-B14F-4D97-AF65-F5344CB8AC3E}">
        <p14:creationId xmlns:p14="http://schemas.microsoft.com/office/powerpoint/2010/main" val="1146683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lessons to Flip?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What do you say over and over and over and over……?</a:t>
            </a:r>
          </a:p>
          <a:p>
            <a:pPr marL="0" indent="0">
              <a:buNone/>
            </a:pPr>
            <a:endParaRPr lang="en-US" dirty="0"/>
          </a:p>
          <a:p>
            <a:pPr marL="457200" indent="-457200">
              <a:buAutoNum type="arabicParenR"/>
            </a:pPr>
            <a:r>
              <a:rPr lang="en-US" dirty="0" smtClean="0"/>
              <a:t>“About you” stuff</a:t>
            </a:r>
          </a:p>
          <a:p>
            <a:pPr marL="457200" indent="-457200">
              <a:buAutoNum type="arabicParenR"/>
            </a:pPr>
            <a:r>
              <a:rPr lang="en-US" dirty="0" smtClean="0"/>
              <a:t>Parent lessons </a:t>
            </a:r>
          </a:p>
          <a:p>
            <a:pPr marL="457200" indent="-457200">
              <a:buAutoNum type="arabicParenR"/>
            </a:pPr>
            <a:r>
              <a:rPr lang="en-US" dirty="0" smtClean="0"/>
              <a:t>Procedures </a:t>
            </a:r>
          </a:p>
          <a:p>
            <a:pPr marL="457200" indent="-457200">
              <a:buAutoNum type="arabicParenR"/>
            </a:pPr>
            <a:r>
              <a:rPr lang="en-US" dirty="0" smtClean="0"/>
              <a:t>Overviews of units</a:t>
            </a:r>
          </a:p>
        </p:txBody>
      </p:sp>
      <p:pic>
        <p:nvPicPr>
          <p:cNvPr id="4" name="Picture 3" descr="Screen Shot 2013-05-19 at 2.48.3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451" y="2556800"/>
            <a:ext cx="3946795" cy="3211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Straight Arrow Connector 7"/>
          <p:cNvCxnSpPr/>
          <p:nvPr/>
        </p:nvCxnSpPr>
        <p:spPr>
          <a:xfrm>
            <a:off x="3608426" y="3315594"/>
            <a:ext cx="1777428" cy="194006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 - Vid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878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Are You?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Teachers?  Administrators?</a:t>
            </a:r>
          </a:p>
          <a:p>
            <a:endParaRPr lang="en-US" dirty="0"/>
          </a:p>
          <a:p>
            <a:r>
              <a:rPr lang="en-US" dirty="0" smtClean="0"/>
              <a:t>Middle school?  High school?</a:t>
            </a:r>
          </a:p>
          <a:p>
            <a:endParaRPr lang="en-US" dirty="0"/>
          </a:p>
          <a:p>
            <a:r>
              <a:rPr lang="en-US" dirty="0" smtClean="0"/>
              <a:t>1:1 classrooms?</a:t>
            </a:r>
            <a:endParaRPr lang="en-US" dirty="0"/>
          </a:p>
        </p:txBody>
      </p:sp>
      <p:pic>
        <p:nvPicPr>
          <p:cNvPr id="4" name="Picture 3" descr="Screen shot 2014-10-05 at 11.34.0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789122"/>
            <a:ext cx="2921000" cy="2079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Screen shot 2014-10-05 at 11.35.06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462" y="2696946"/>
            <a:ext cx="3057769" cy="284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Screen shot 2014-10-05 at 11.43.03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292" y="4933462"/>
            <a:ext cx="3767938" cy="1887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71231" y="6242538"/>
            <a:ext cx="517769" cy="371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171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Stop…Hammer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Take a minute to reflect and discuss the a current lesson arc that you have.  How do you teach it now?  How might you replace a step or two with flipping?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 descr="Screen shot 2014-10-07 at 9.04.05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923" y="3133791"/>
            <a:ext cx="2509471" cy="2649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Screen shot 2014-10-07 at 9.04.24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084" y="3800231"/>
            <a:ext cx="2530685" cy="2676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Stop - Hammer Time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09523" y="563133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939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III: A look at two units that contain flipped components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828800"/>
            <a:ext cx="8099777" cy="4718756"/>
          </a:xfrm>
        </p:spPr>
        <p:txBody>
          <a:bodyPr>
            <a:normAutofit fontScale="92500" lnSpcReduction="10000"/>
          </a:bodyPr>
          <a:lstStyle/>
          <a:p>
            <a:r>
              <a:rPr lang="en-US" i="1" dirty="0" smtClean="0"/>
              <a:t>The Four Agreements </a:t>
            </a:r>
            <a:r>
              <a:rPr lang="en-US" dirty="0" smtClean="0"/>
              <a:t>(first reading unit of the year)</a:t>
            </a:r>
          </a:p>
          <a:p>
            <a:pPr lvl="1"/>
            <a:r>
              <a:rPr lang="en-US" dirty="0" smtClean="0"/>
              <a:t>Essential Questions:</a:t>
            </a:r>
          </a:p>
          <a:p>
            <a:pPr lvl="2"/>
            <a:r>
              <a:rPr lang="en-US" dirty="0" smtClean="0"/>
              <a:t>Which </a:t>
            </a:r>
            <a:r>
              <a:rPr lang="en-US" dirty="0"/>
              <a:t>agreements could people make with themselves </a:t>
            </a:r>
            <a:r>
              <a:rPr lang="en-US" sz="1900" dirty="0"/>
              <a:t>that would most benefit society as a whole</a:t>
            </a:r>
            <a:r>
              <a:rPr lang="en-US" sz="1900" dirty="0" smtClean="0"/>
              <a:t>?</a:t>
            </a:r>
          </a:p>
          <a:p>
            <a:pPr lvl="2"/>
            <a:r>
              <a:rPr lang="en-US" sz="1900" dirty="0" smtClean="0"/>
              <a:t>How </a:t>
            </a:r>
            <a:r>
              <a:rPr lang="en-US" sz="1900" dirty="0"/>
              <a:t>do people synthesize readings, arrive at conclusions, and write effectively to share their opinions with others? </a:t>
            </a:r>
            <a:endParaRPr lang="en-US" sz="1900" dirty="0" smtClean="0"/>
          </a:p>
          <a:p>
            <a:pPr lvl="2"/>
            <a:endParaRPr lang="en-US" sz="1900" dirty="0" smtClean="0"/>
          </a:p>
          <a:p>
            <a:r>
              <a:rPr lang="en-US" i="1" dirty="0" smtClean="0"/>
              <a:t>Les </a:t>
            </a:r>
            <a:r>
              <a:rPr lang="en-US" i="1" dirty="0" err="1" smtClean="0"/>
              <a:t>Miserables</a:t>
            </a:r>
            <a:r>
              <a:rPr lang="en-US" i="1" dirty="0" smtClean="0"/>
              <a:t> </a:t>
            </a:r>
            <a:r>
              <a:rPr lang="en-US" dirty="0" smtClean="0"/>
              <a:t>(final reading unit of the year)</a:t>
            </a:r>
          </a:p>
          <a:p>
            <a:pPr lvl="1"/>
            <a:r>
              <a:rPr lang="en-US" dirty="0" smtClean="0"/>
              <a:t>Essential Questions:</a:t>
            </a:r>
          </a:p>
          <a:p>
            <a:pPr lvl="2"/>
            <a:r>
              <a:rPr lang="en-US" dirty="0"/>
              <a:t>What does it take to find redemption in our lives?  Can any one person be all good or all evil?  How does society shape an individual? </a:t>
            </a:r>
            <a:endParaRPr lang="en-US" dirty="0" smtClean="0"/>
          </a:p>
          <a:p>
            <a:pPr lvl="2"/>
            <a:r>
              <a:rPr lang="en-US" dirty="0" smtClean="0"/>
              <a:t>Which </a:t>
            </a:r>
            <a:r>
              <a:rPr lang="en-US" dirty="0"/>
              <a:t>is a better medium for conveying theme: musicals or novels? </a:t>
            </a:r>
            <a:endParaRPr lang="en-US" dirty="0" smtClean="0"/>
          </a:p>
          <a:p>
            <a:pPr marL="577850" lvl="2" indent="0">
              <a:buNone/>
            </a:pPr>
            <a:endParaRPr lang="en-US" dirty="0"/>
          </a:p>
          <a:p>
            <a:pPr marL="577850" lvl="2" indent="0" algn="ctr">
              <a:buNone/>
            </a:pPr>
            <a:r>
              <a:rPr lang="en-US" dirty="0" smtClean="0"/>
              <a:t>*Complete units are available on my website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581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14111"/>
            <a:ext cx="7583487" cy="1044388"/>
          </a:xfrm>
        </p:spPr>
        <p:txBody>
          <a:bodyPr/>
          <a:lstStyle/>
          <a:p>
            <a:r>
              <a:rPr lang="en-US" dirty="0" smtClean="0"/>
              <a:t>How do I get started?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490133"/>
            <a:ext cx="7583487" cy="4208930"/>
          </a:xfrm>
        </p:spPr>
        <p:txBody>
          <a:bodyPr>
            <a:noAutofit/>
          </a:bodyPr>
          <a:lstStyle/>
          <a:p>
            <a:r>
              <a:rPr lang="en-US" sz="2400" dirty="0" smtClean="0"/>
              <a:t>Choose ONE favorite lesson and look for an opportunity.</a:t>
            </a:r>
          </a:p>
          <a:p>
            <a:endParaRPr lang="en-US" sz="1100" dirty="0"/>
          </a:p>
          <a:p>
            <a:r>
              <a:rPr lang="en-US" sz="2400" dirty="0" smtClean="0"/>
              <a:t>When it is successful, focus on a new unit / lesson.</a:t>
            </a:r>
          </a:p>
          <a:p>
            <a:endParaRPr lang="en-US" sz="1100" dirty="0"/>
          </a:p>
          <a:p>
            <a:r>
              <a:rPr lang="en-US" sz="2400" dirty="0" smtClean="0"/>
              <a:t>You might discuss podcasting options in your PLCs.</a:t>
            </a:r>
          </a:p>
          <a:p>
            <a:endParaRPr lang="en-US" sz="1100" dirty="0"/>
          </a:p>
        </p:txBody>
      </p:sp>
      <p:sp>
        <p:nvSpPr>
          <p:cNvPr id="4" name="TextBox 3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593405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333" y="169333"/>
            <a:ext cx="8452556" cy="1044388"/>
          </a:xfrm>
        </p:spPr>
        <p:txBody>
          <a:bodyPr/>
          <a:lstStyle/>
          <a:p>
            <a:r>
              <a:rPr lang="en-US" dirty="0" smtClean="0"/>
              <a:t>Part III:  Technological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First, determine whether you want to borrow podcasts from others </a:t>
            </a:r>
          </a:p>
          <a:p>
            <a:pPr marL="0" indent="0">
              <a:buNone/>
            </a:pPr>
            <a:r>
              <a:rPr lang="en-US" sz="2800" dirty="0" smtClean="0"/>
              <a:t>or </a:t>
            </a:r>
          </a:p>
          <a:p>
            <a:r>
              <a:rPr lang="en-US" sz="2800" dirty="0"/>
              <a:t>C</a:t>
            </a:r>
            <a:r>
              <a:rPr lang="en-US" sz="2800" dirty="0" smtClean="0"/>
              <a:t>reate </a:t>
            </a:r>
            <a:r>
              <a:rPr lang="en-US" sz="2800" dirty="0"/>
              <a:t>your own </a:t>
            </a:r>
            <a:r>
              <a:rPr lang="en-US" sz="2800" dirty="0" smtClean="0"/>
              <a:t>podcasts. 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 descr="Screen shot 2014-10-05 at 11.53.5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010" y="4151922"/>
            <a:ext cx="4638989" cy="2706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794643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Pre-made Podcasts?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3600" dirty="0" smtClean="0"/>
              <a:t>YouTube</a:t>
            </a:r>
          </a:p>
          <a:p>
            <a:r>
              <a:rPr lang="en-US" sz="3600" dirty="0" smtClean="0"/>
              <a:t>iTunes / </a:t>
            </a:r>
            <a:r>
              <a:rPr lang="en-US" sz="3600" dirty="0" err="1" smtClean="0"/>
              <a:t>iTunesU</a:t>
            </a:r>
            <a:endParaRPr lang="en-US" sz="3600" dirty="0" smtClean="0"/>
          </a:p>
          <a:p>
            <a:r>
              <a:rPr lang="en-US" sz="3600" dirty="0" smtClean="0"/>
              <a:t>Kahn Academy / TED / TED-Ed</a:t>
            </a:r>
          </a:p>
          <a:p>
            <a:r>
              <a:rPr lang="en-US" sz="3600" dirty="0" err="1" smtClean="0"/>
              <a:t>Lynda.com</a:t>
            </a:r>
            <a:endParaRPr lang="en-US" sz="3600" dirty="0" smtClean="0"/>
          </a:p>
          <a:p>
            <a:endParaRPr lang="en-US" sz="3600" dirty="0" smtClean="0"/>
          </a:p>
          <a:p>
            <a:r>
              <a:rPr lang="en-US" sz="2600" dirty="0" smtClean="0"/>
              <a:t>Free</a:t>
            </a:r>
          </a:p>
          <a:p>
            <a:r>
              <a:rPr lang="en-US" sz="2800" dirty="0" smtClean="0"/>
              <a:t>Variety of topics</a:t>
            </a:r>
          </a:p>
          <a:p>
            <a:pPr lvl="1"/>
            <a:r>
              <a:rPr lang="en-US" sz="2800" dirty="0" smtClean="0"/>
              <a:t>Scholarly items</a:t>
            </a:r>
          </a:p>
          <a:p>
            <a:pPr lvl="1"/>
            <a:r>
              <a:rPr lang="en-US" sz="2800" dirty="0" smtClean="0"/>
              <a:t>Less-than-scholarly</a:t>
            </a:r>
            <a:endParaRPr lang="en-US" sz="2800" dirty="0"/>
          </a:p>
        </p:txBody>
      </p:sp>
      <p:pic>
        <p:nvPicPr>
          <p:cNvPr id="4" name="Picture 3" descr="itunes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629892"/>
            <a:ext cx="2691244" cy="2691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sz="5600" dirty="0" smtClean="0"/>
              <a:t>Can capture (visually and audibly) what you are doing ON your screen.</a:t>
            </a:r>
          </a:p>
          <a:p>
            <a:pPr marL="0" indent="0">
              <a:buNone/>
              <a:defRPr/>
            </a:pPr>
            <a:endParaRPr lang="en-US" sz="5600" dirty="0" smtClean="0"/>
          </a:p>
          <a:p>
            <a:pPr>
              <a:defRPr/>
            </a:pPr>
            <a:r>
              <a:rPr lang="en-US" sz="5600" dirty="0" smtClean="0"/>
              <a:t>Narrating over class </a:t>
            </a:r>
            <a:r>
              <a:rPr lang="en-US" sz="5600" dirty="0" err="1" smtClean="0"/>
              <a:t>powerpoints</a:t>
            </a:r>
            <a:r>
              <a:rPr lang="en-US" sz="5600" dirty="0" smtClean="0"/>
              <a:t> and  </a:t>
            </a:r>
            <a:r>
              <a:rPr lang="en-US" sz="5600" dirty="0"/>
              <a:t>m</a:t>
            </a:r>
            <a:r>
              <a:rPr lang="en-US" sz="5600" dirty="0" smtClean="0"/>
              <a:t>aking them into movies / podcasts.</a:t>
            </a:r>
          </a:p>
          <a:p>
            <a:pPr marL="0" indent="0">
              <a:buNone/>
              <a:defRPr/>
            </a:pPr>
            <a:endParaRPr lang="en-US" sz="5600" dirty="0" smtClean="0"/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779463" y="248273"/>
            <a:ext cx="7583487" cy="1044388"/>
          </a:xfrm>
        </p:spPr>
        <p:txBody>
          <a:bodyPr/>
          <a:lstStyle/>
          <a:p>
            <a:r>
              <a:rPr lang="en-US" sz="3600" dirty="0"/>
              <a:t>M</a:t>
            </a:r>
            <a:r>
              <a:rPr lang="en-US" sz="3600" dirty="0" smtClean="0"/>
              <a:t>ake </a:t>
            </a:r>
            <a:r>
              <a:rPr lang="en-US" sz="3600" dirty="0"/>
              <a:t>my </a:t>
            </a:r>
            <a:r>
              <a:rPr lang="en-US" sz="3600" dirty="0" smtClean="0"/>
              <a:t>own?     </a:t>
            </a:r>
            <a:r>
              <a:rPr lang="en-US" sz="3600" dirty="0" err="1" smtClean="0"/>
              <a:t>Screencasting</a:t>
            </a:r>
            <a:r>
              <a:rPr lang="en-US" sz="3600" dirty="0" smtClean="0"/>
              <a:t>!</a:t>
            </a:r>
          </a:p>
        </p:txBody>
      </p:sp>
      <p:pic>
        <p:nvPicPr>
          <p:cNvPr id="32772" name="Picture 4" descr="AA - Mac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35975" y="6350000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 descr="AA - windows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10512" y="6396038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/>
              <a:t>Screenflow</a:t>
            </a:r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r>
              <a:rPr lang="en-US" sz="3600" dirty="0" err="1" smtClean="0"/>
              <a:t>Camtasia</a:t>
            </a:r>
            <a:endParaRPr lang="en-US" sz="36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Screencasting</a:t>
            </a:r>
            <a:r>
              <a:rPr lang="en-US" dirty="0" smtClean="0"/>
              <a:t> Programs</a:t>
            </a:r>
            <a:endParaRPr lang="en-US" dirty="0"/>
          </a:p>
        </p:txBody>
      </p:sp>
      <p:pic>
        <p:nvPicPr>
          <p:cNvPr id="4" name="Picture 4" descr="AA - Mac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4746" y="2475579"/>
            <a:ext cx="4714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screenfl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2568" y="1481328"/>
            <a:ext cx="2267483" cy="2267483"/>
          </a:xfrm>
          <a:prstGeom prst="rect">
            <a:avLst/>
          </a:prstGeom>
        </p:spPr>
      </p:pic>
      <p:pic>
        <p:nvPicPr>
          <p:cNvPr id="6" name="Picture 5" descr="AA - windows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4746" y="5794566"/>
            <a:ext cx="45243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amtasia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134" y="4221780"/>
            <a:ext cx="3224060" cy="2268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Dollar Sign(2)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260" y="5825161"/>
            <a:ext cx="702605" cy="85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Purchased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...cost</a:t>
            </a:r>
          </a:p>
          <a:p>
            <a:r>
              <a:rPr lang="en-US" dirty="0" smtClean="0"/>
              <a:t>Unlimited recording</a:t>
            </a:r>
          </a:p>
          <a:p>
            <a:r>
              <a:rPr lang="en-US" dirty="0" smtClean="0"/>
              <a:t>Editing ability</a:t>
            </a:r>
          </a:p>
          <a:p>
            <a:r>
              <a:rPr lang="en-US" dirty="0" smtClean="0"/>
              <a:t>You retain the files you make</a:t>
            </a:r>
          </a:p>
          <a:p>
            <a:endParaRPr lang="en-US" dirty="0"/>
          </a:p>
        </p:txBody>
      </p:sp>
      <p:pic>
        <p:nvPicPr>
          <p:cNvPr id="4" name="Picture 3" descr="screenfl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5865" y="2807939"/>
            <a:ext cx="2362628" cy="2362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amtasia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019" y="4788513"/>
            <a:ext cx="2537976" cy="1785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Microphones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Invest in something relatively decent.</a:t>
            </a:r>
          </a:p>
          <a:p>
            <a:pPr lvl="1"/>
            <a:r>
              <a:rPr lang="en-US" u="sng" dirty="0" smtClean="0"/>
              <a:t>Condenser</a:t>
            </a:r>
            <a:r>
              <a:rPr lang="en-US" dirty="0" smtClean="0"/>
              <a:t> microphone</a:t>
            </a:r>
          </a:p>
          <a:p>
            <a:endParaRPr lang="en-US" dirty="0"/>
          </a:p>
          <a:p>
            <a:r>
              <a:rPr lang="en-US" dirty="0" smtClean="0"/>
              <a:t>Most podcasts sound horrendous.</a:t>
            </a:r>
          </a:p>
          <a:p>
            <a:pPr lvl="1"/>
            <a:r>
              <a:rPr lang="en-US" dirty="0" smtClean="0"/>
              <a:t>In a tin can?</a:t>
            </a:r>
          </a:p>
          <a:p>
            <a:pPr lvl="1"/>
            <a:r>
              <a:rPr lang="en-US" dirty="0" smtClean="0"/>
              <a:t>In an elevator?</a:t>
            </a:r>
          </a:p>
          <a:p>
            <a:pPr lvl="1"/>
            <a:r>
              <a:rPr lang="en-US" dirty="0" smtClean="0"/>
              <a:t>Doing this while driving?</a:t>
            </a:r>
            <a:endParaRPr lang="en-US" dirty="0"/>
          </a:p>
        </p:txBody>
      </p:sp>
      <p:pic>
        <p:nvPicPr>
          <p:cNvPr id="4" name="Picture 3" descr="313330-blue-microphones-yet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154" y="576384"/>
            <a:ext cx="2742711" cy="2493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img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7076" y="3155462"/>
            <a:ext cx="1885462" cy="1885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blue_snowball_f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143" y="4376615"/>
            <a:ext cx="1322022" cy="2149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1198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1) Use “something” as a base.</a:t>
            </a:r>
          </a:p>
          <a:p>
            <a:pPr lvl="2"/>
            <a:r>
              <a:rPr lang="en-US" b="1" dirty="0" smtClean="0"/>
              <a:t>Power Point</a:t>
            </a:r>
          </a:p>
          <a:p>
            <a:pPr lvl="2"/>
            <a:r>
              <a:rPr lang="en-US" b="1" dirty="0" err="1" smtClean="0"/>
              <a:t>Prezi</a:t>
            </a:r>
            <a:endParaRPr lang="en-US" b="1" dirty="0" smtClean="0"/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smtClean="0"/>
              <a:t>2) Hit “record”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3) Give a great show!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4) If able, </a:t>
            </a:r>
            <a:r>
              <a:rPr lang="en-US" b="1" u="sng" dirty="0" smtClean="0"/>
              <a:t>edit</a:t>
            </a:r>
            <a:r>
              <a:rPr lang="en-US" dirty="0" smtClean="0"/>
              <a:t> in post-production</a:t>
            </a:r>
            <a:endParaRPr lang="en-US" dirty="0"/>
          </a:p>
        </p:txBody>
      </p:sp>
      <p:pic>
        <p:nvPicPr>
          <p:cNvPr id="4" name="Picture 3" descr="DSC_7390-940x62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863" y="381000"/>
            <a:ext cx="3341251" cy="6028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75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071" y="381000"/>
            <a:ext cx="7836748" cy="1044388"/>
          </a:xfrm>
        </p:spPr>
        <p:txBody>
          <a:bodyPr/>
          <a:lstStyle/>
          <a:p>
            <a:r>
              <a:rPr lang="en-US" dirty="0" smtClean="0"/>
              <a:t>The FLOW of today’s presentation: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799"/>
            <a:ext cx="7583487" cy="4520887"/>
          </a:xfrm>
        </p:spPr>
        <p:txBody>
          <a:bodyPr>
            <a:normAutofit/>
          </a:bodyPr>
          <a:lstStyle/>
          <a:p>
            <a:r>
              <a:rPr lang="en-US" b="1" dirty="0" smtClean="0"/>
              <a:t>Part I:  </a:t>
            </a:r>
            <a:r>
              <a:rPr lang="en-US" dirty="0"/>
              <a:t>TEMP (the way to heat up any lesson!</a:t>
            </a:r>
            <a:r>
              <a:rPr lang="en-US" dirty="0" smtClean="0"/>
              <a:t>) and theory behind flipping a class</a:t>
            </a:r>
          </a:p>
          <a:p>
            <a:endParaRPr lang="en-US" dirty="0" smtClean="0"/>
          </a:p>
          <a:p>
            <a:r>
              <a:rPr lang="en-US" b="1" dirty="0" smtClean="0"/>
              <a:t>Part II: </a:t>
            </a:r>
            <a:r>
              <a:rPr lang="en-US" dirty="0"/>
              <a:t>C</a:t>
            </a:r>
            <a:r>
              <a:rPr lang="en-US" dirty="0" smtClean="0"/>
              <a:t>onsiderations for which lessons to flip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Part III: </a:t>
            </a:r>
            <a:r>
              <a:rPr lang="en-US" dirty="0" smtClean="0"/>
              <a:t>Technological considerations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1231" y="6242538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 - L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876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Access</a:t>
            </a:r>
            <a:r>
              <a:rPr lang="en-US" dirty="0" smtClean="0"/>
              <a:t> for Students!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YouTube</a:t>
            </a:r>
          </a:p>
          <a:p>
            <a:r>
              <a:rPr lang="en-US" sz="4800" dirty="0" err="1" smtClean="0"/>
              <a:t>GoogleDocs</a:t>
            </a:r>
            <a:endParaRPr lang="en-US" sz="4800" dirty="0" smtClean="0"/>
          </a:p>
          <a:p>
            <a:r>
              <a:rPr lang="en-US" sz="4800" dirty="0" smtClean="0"/>
              <a:t>Burn DVDs</a:t>
            </a:r>
          </a:p>
        </p:txBody>
      </p:sp>
      <p:pic>
        <p:nvPicPr>
          <p:cNvPr id="4" name="Picture 3" descr="Google_Apps_ring_graphic_270x3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024" y="3583367"/>
            <a:ext cx="2208926" cy="2454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Youtube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883" y="1641013"/>
            <a:ext cx="3021799" cy="17479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9846" y="6037730"/>
            <a:ext cx="898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 - Vid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25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3600" dirty="0" smtClean="0">
                <a:hlinkClick r:id="rId5"/>
              </a:rPr>
              <a:t>Laura.jordan@bvsd.org</a:t>
            </a:r>
            <a:endParaRPr lang="en-US" sz="3600" dirty="0" smtClean="0"/>
          </a:p>
          <a:p>
            <a:pPr lvl="1"/>
            <a:r>
              <a:rPr lang="en-US" sz="3400" dirty="0" smtClean="0"/>
              <a:t>Boulder High School</a:t>
            </a:r>
          </a:p>
          <a:p>
            <a:r>
              <a:rPr lang="en-US" sz="3600" dirty="0" smtClean="0">
                <a:hlinkClick r:id="rId6"/>
              </a:rPr>
              <a:t>Christopher.warner@adams12.org</a:t>
            </a:r>
            <a:endParaRPr lang="en-US" sz="3600" dirty="0" smtClean="0"/>
          </a:p>
          <a:p>
            <a:pPr lvl="1"/>
            <a:r>
              <a:rPr lang="en-US" sz="3400" dirty="0" smtClean="0"/>
              <a:t>Legacy High School</a:t>
            </a:r>
          </a:p>
          <a:p>
            <a:endParaRPr lang="en-US" sz="3600" dirty="0"/>
          </a:p>
          <a:p>
            <a:r>
              <a:rPr lang="en-US" sz="3600" dirty="0" smtClean="0"/>
              <a:t>303-819-2570</a:t>
            </a:r>
          </a:p>
          <a:p>
            <a:endParaRPr lang="en-US" sz="3600" dirty="0" smtClean="0"/>
          </a:p>
          <a:p>
            <a:endParaRPr lang="en-US" sz="3200" dirty="0"/>
          </a:p>
          <a:p>
            <a:r>
              <a:rPr lang="en-US" sz="3200" dirty="0" smtClean="0"/>
              <a:t>               </a:t>
            </a:r>
            <a:r>
              <a:rPr lang="en-US" sz="3200" dirty="0"/>
              <a:t>	</a:t>
            </a:r>
            <a:r>
              <a:rPr lang="en-US" sz="3200" dirty="0" smtClean="0"/>
              <a:t>	</a:t>
            </a:r>
            <a:r>
              <a:rPr lang="en-US" sz="3200" dirty="0" err="1" smtClean="0">
                <a:hlinkClick r:id="rId7"/>
              </a:rPr>
              <a:t>warnerjordaneducation</a:t>
            </a:r>
            <a:endParaRPr lang="en-US" sz="3200" dirty="0" smtClean="0"/>
          </a:p>
          <a:p>
            <a:pPr marL="0" indent="0">
              <a:buNone/>
            </a:pPr>
            <a:endParaRPr lang="en-US" sz="3600" dirty="0"/>
          </a:p>
        </p:txBody>
      </p:sp>
      <p:pic>
        <p:nvPicPr>
          <p:cNvPr id="4" name="Picture 3" descr="Youtube_logo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740" y="5226023"/>
            <a:ext cx="1915593" cy="1108039"/>
          </a:xfrm>
          <a:prstGeom prst="rect">
            <a:avLst/>
          </a:prstGeom>
        </p:spPr>
      </p:pic>
      <p:pic>
        <p:nvPicPr>
          <p:cNvPr id="5" name="Questions - Help Me Help You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26541" y="381000"/>
            <a:ext cx="2524382" cy="1422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071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66038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I: TEMP and flipping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 = Teach (explicit instruction)</a:t>
            </a:r>
          </a:p>
          <a:p>
            <a:pPr lvl="1"/>
            <a:r>
              <a:rPr lang="en-US" sz="3800" dirty="0" smtClean="0"/>
              <a:t>What, why, how</a:t>
            </a:r>
          </a:p>
          <a:p>
            <a:r>
              <a:rPr lang="en-US" sz="4000" dirty="0" smtClean="0"/>
              <a:t>E = Examples</a:t>
            </a:r>
          </a:p>
          <a:p>
            <a:r>
              <a:rPr lang="en-US" sz="4000" dirty="0" smtClean="0"/>
              <a:t>M = Modeling</a:t>
            </a:r>
          </a:p>
          <a:p>
            <a:r>
              <a:rPr lang="en-US" sz="4000" dirty="0" smtClean="0"/>
              <a:t>P = Practice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5" name="Picture 4" descr="fir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339" y="3357197"/>
            <a:ext cx="4073779" cy="3055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Vertical and Horizontal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TEMP progression can occur within one class period (Vertical).</a:t>
            </a:r>
          </a:p>
          <a:p>
            <a:pPr lvl="1"/>
            <a:endParaRPr lang="en-US" sz="3600" dirty="0" smtClean="0"/>
          </a:p>
          <a:p>
            <a:pPr lvl="1"/>
            <a:r>
              <a:rPr lang="en-US" sz="3600" dirty="0" smtClean="0"/>
              <a:t>Something “small” / </a:t>
            </a:r>
            <a:r>
              <a:rPr lang="en-US" sz="3600" b="1" dirty="0" smtClean="0"/>
              <a:t>finite</a:t>
            </a:r>
            <a:endParaRPr lang="en-US" sz="3600" dirty="0" smtClean="0"/>
          </a:p>
          <a:p>
            <a:pPr lvl="2"/>
            <a:r>
              <a:rPr lang="en-US" sz="3200" dirty="0" smtClean="0"/>
              <a:t>Literary term (metaphor)</a:t>
            </a:r>
          </a:p>
          <a:p>
            <a:pPr lvl="2"/>
            <a:r>
              <a:rPr lang="en-US" sz="3200" dirty="0" smtClean="0"/>
              <a:t>Grammatical concept (run-on sentence)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600" dirty="0"/>
              <a:t>TEMP progression </a:t>
            </a:r>
            <a:r>
              <a:rPr lang="en-US" sz="3600" dirty="0" smtClean="0"/>
              <a:t>can occur across the year (Horizontal).</a:t>
            </a:r>
            <a:endParaRPr lang="en-US" sz="3600" dirty="0"/>
          </a:p>
          <a:p>
            <a:pPr lvl="1"/>
            <a:endParaRPr lang="en-US" sz="3600" dirty="0" smtClean="0"/>
          </a:p>
          <a:p>
            <a:pPr lvl="1"/>
            <a:r>
              <a:rPr lang="en-US" sz="3600" dirty="0" smtClean="0"/>
              <a:t>Skill-based learning:</a:t>
            </a:r>
          </a:p>
          <a:p>
            <a:pPr lvl="1"/>
            <a:endParaRPr lang="en-US" sz="3600" dirty="0"/>
          </a:p>
          <a:p>
            <a:pPr lvl="2"/>
            <a:r>
              <a:rPr lang="en-US" sz="3600" dirty="0" smtClean="0"/>
              <a:t>Reading</a:t>
            </a:r>
          </a:p>
          <a:p>
            <a:pPr lvl="2"/>
            <a:r>
              <a:rPr lang="en-US" sz="3600" dirty="0" smtClean="0"/>
              <a:t>Writing</a:t>
            </a:r>
          </a:p>
          <a:p>
            <a:pPr lvl="2"/>
            <a:r>
              <a:rPr lang="en-US" sz="3600" dirty="0" smtClean="0"/>
              <a:t>Thinking </a:t>
            </a:r>
            <a:endParaRPr lang="en-US" sz="3600" dirty="0"/>
          </a:p>
        </p:txBody>
      </p:sp>
      <p:pic>
        <p:nvPicPr>
          <p:cNvPr id="4" name="Picture 3" descr="alfred-hitchcock-bird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386" y="4093308"/>
            <a:ext cx="4063998" cy="2666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4230123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Traditional Classroom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IN-CLASS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Teaching</a:t>
            </a:r>
          </a:p>
          <a:p>
            <a:r>
              <a:rPr lang="en-US" sz="3600" dirty="0" smtClean="0"/>
              <a:t>Examples</a:t>
            </a:r>
          </a:p>
          <a:p>
            <a:r>
              <a:rPr lang="en-US" sz="3600" dirty="0" smtClean="0"/>
              <a:t>Modeling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z="3600" dirty="0" smtClean="0"/>
              <a:t>Practice</a:t>
            </a:r>
            <a:endParaRPr lang="en-US" sz="3600" dirty="0"/>
          </a:p>
        </p:txBody>
      </p:sp>
      <p:pic>
        <p:nvPicPr>
          <p:cNvPr id="8" name="Picture 7" descr="Screen shot 2014-10-05 at 11.42.5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385" y="3744832"/>
            <a:ext cx="5477558" cy="2745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1425650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 with This Model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200" dirty="0" smtClean="0"/>
              <a:t>Practice is separated from teaching.</a:t>
            </a:r>
          </a:p>
          <a:p>
            <a:endParaRPr lang="en-US" sz="3200" dirty="0" smtClean="0"/>
          </a:p>
          <a:p>
            <a:r>
              <a:rPr lang="en-US" sz="3200" dirty="0" smtClean="0"/>
              <a:t>Practice must be done alone.</a:t>
            </a:r>
          </a:p>
          <a:p>
            <a:pPr lvl="1"/>
            <a:r>
              <a:rPr lang="en-US" sz="3000" dirty="0" smtClean="0"/>
              <a:t>How supportive is the home life?</a:t>
            </a:r>
          </a:p>
          <a:p>
            <a:pPr lvl="1"/>
            <a:r>
              <a:rPr lang="en-US" sz="3000" dirty="0" smtClean="0"/>
              <a:t>Is collaboration appropriate for this task?</a:t>
            </a:r>
          </a:p>
          <a:p>
            <a:pPr lvl="1"/>
            <a:endParaRPr lang="en-US" sz="3200" dirty="0"/>
          </a:p>
          <a:p>
            <a:r>
              <a:rPr lang="en-US" sz="3200" dirty="0" smtClean="0"/>
              <a:t>Once the teaching is gone…it’s GONE.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71230" y="6252307"/>
            <a:ext cx="1006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782748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3465</TotalTime>
  <Words>1071</Words>
  <Application>Microsoft Macintosh PowerPoint</Application>
  <PresentationFormat>On-screen Show (4:3)</PresentationFormat>
  <Paragraphs>258</Paragraphs>
  <Slides>41</Slides>
  <Notes>1</Notes>
  <HiddenSlides>6</HiddenSlides>
  <MMClips>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Revolution</vt:lpstr>
      <vt:lpstr>Laura Jordan   Chris Warner Boulder High School  Legacy High School NBCT     NBCT</vt:lpstr>
      <vt:lpstr>Who We Are</vt:lpstr>
      <vt:lpstr>Who Are You?</vt:lpstr>
      <vt:lpstr>The FLOW of today’s presentation:</vt:lpstr>
      <vt:lpstr>Part I: TEMP and flipping theory</vt:lpstr>
      <vt:lpstr>Vertical and Horizontal</vt:lpstr>
      <vt:lpstr>PowerPoint Presentation</vt:lpstr>
      <vt:lpstr>The Traditional Classroom</vt:lpstr>
      <vt:lpstr>Challenges with This Model</vt:lpstr>
      <vt:lpstr>The Flipped Model</vt:lpstr>
      <vt:lpstr>Benefits to this Model</vt:lpstr>
      <vt:lpstr>PowerPoint Presentation</vt:lpstr>
      <vt:lpstr>Challenges to this Model</vt:lpstr>
      <vt:lpstr>Stop…Hammer Time</vt:lpstr>
      <vt:lpstr>Part II:  Which lessons to flip?</vt:lpstr>
      <vt:lpstr>Flipped Direct Instruction</vt:lpstr>
      <vt:lpstr>Example of Direct Instruction Podcast</vt:lpstr>
      <vt:lpstr>Example of Direct Instruction</vt:lpstr>
      <vt:lpstr>Flipped Examples</vt:lpstr>
      <vt:lpstr>Example of . . .Examples  </vt:lpstr>
      <vt:lpstr>Example of . . . Examples</vt:lpstr>
      <vt:lpstr>Flipped Modeling in a Podcast</vt:lpstr>
      <vt:lpstr>Example of Modeling – Think Aloud</vt:lpstr>
      <vt:lpstr>Example of Modeling - Motifs</vt:lpstr>
      <vt:lpstr>Example of Modeling</vt:lpstr>
      <vt:lpstr>Flipped Practice</vt:lpstr>
      <vt:lpstr>PowerPoint Presentation</vt:lpstr>
      <vt:lpstr>Example of Practice</vt:lpstr>
      <vt:lpstr>Other lessons to Flip?</vt:lpstr>
      <vt:lpstr>Stop…Hammer Time</vt:lpstr>
      <vt:lpstr>Part III: A look at two units that contain flipped components  </vt:lpstr>
      <vt:lpstr>How do I get started?</vt:lpstr>
      <vt:lpstr>Part III:  Technological Considerations</vt:lpstr>
      <vt:lpstr>Pre-made Podcasts?</vt:lpstr>
      <vt:lpstr>Make my own?     Screencasting!</vt:lpstr>
      <vt:lpstr>Screencasting Programs</vt:lpstr>
      <vt:lpstr>Purchased Software</vt:lpstr>
      <vt:lpstr>Microphones</vt:lpstr>
      <vt:lpstr>Process</vt:lpstr>
      <vt:lpstr>Access for Students!</vt:lpstr>
      <vt:lpstr>Questions?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3</dc:title>
  <dc:creator>Chris Warner</dc:creator>
  <cp:lastModifiedBy>Chris Warner</cp:lastModifiedBy>
  <cp:revision>115</cp:revision>
  <dcterms:created xsi:type="dcterms:W3CDTF">2012-05-30T01:12:49Z</dcterms:created>
  <dcterms:modified xsi:type="dcterms:W3CDTF">2014-10-09T01:58:08Z</dcterms:modified>
</cp:coreProperties>
</file>